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1.1 opens the course. Today is about the plan before the code: what an algorithm is, why order matters, how Java code gets from the keyboard to a running program, and the three kinds of mistakes students will meet all year (syntax, logic, run-time). Students only read Java today; displaying output is taught fully in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Then read a few answers aloud and act them out literally: "add some milk" could be one drop or the whole carton; "pour cereal" with no bowl pours onto the table. Point out the missing steps students assumed (get a bowl, open the box). That gap between what we mean and what is written is today's hook.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1 and 2 are about algorithms in everyday life; goals 3 to 5 bring in Java. Students will not write Java from scratch today, only read it and predict what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any Java: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algorithm: step-by-step process to complete a task or solve a problem. "Literal follower" is our classroom name for a reader that does exactly what is written, like a computer. Ask for the question a literal follower would ask about each vague step before revealing the rewrite.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Match each numbered step to its box. Both have the same steps in the same order, so they are the same algorithm. In a flowchart, the arrows are the order: redraw one arrow to skip a box and you have a different (broken) algorithm. Ovals mark Start and Stop; they are not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the right steps is not enough. They must be in the right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Sequencing: steps are completed one at a time, in order, and each step works on whatever the earlier steps left behind. Walk through the swap: icing a hot cake melts the icing. Then point out that not every swap matters: two steps that do not depend on each other can trade places.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steps 1 and 2 can swap safely, because getting the cup and getting the tea bag do not depend on each other. Swapping 1 and 3 breaks the algorithm: you cannot put a tea bag in a cup you have not gotten yet. The test for every step: was everything it needs already done by an earlier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Computers cannot read English steps. We write the algorithm in a programming language: Java.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Code is plain text, so any text editor can hold it, but we use an IDE: one application to write, compile, and run. In the program, read past public and static for now; they are explained in a later topic. Each println line is one statement, and statements run one at a time, top to bottom, like the steps of an algorithm. Displaying output is taught fully in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separate stages, always in this order. The compiler checks the whole program for some errors and translates it. Only a program that compiles can run. Stress the word "some": the compiler catches broken rules, not every mistake. The other kinds come in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Syntax errors, logic errors, and run-time errors. Each is found at a different moment.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Syntax is the set of rules for how code must be written. Read the message in three parts: where (Poster.java:3 is line 3), what (unclosed string literal: text in quotes was opened and never closed), and exactly where (the caret under the opening quote). The fix: add the closing quote before the parenthesis. Other common ones: missing semicolon, system instead of System (Java is case-sensitive), misspelled println.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common misunderstanding about compiling. Ask: what appears on the screen? Many students say Period 1 and Period 2. In fact nothing appears: the compiler checks the whole program before any of it runs, so one error anywhere means no output at all. The only thing on the screen is the compiler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compiler is happy: every statement follows the rules. But you cannot cook eggs and then whisk them. A logic error is a mistake in the algorithm or program that makes it behave incorrectly. Only testing finds it: decide the expected outcome first, run the program with specific data, and compare. Fix: swap the last two statements.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program compiles: 12 / 0 is written correctly. (In Java, / means divide; arithmetic is taught fully in 1.3.) It starts running, the first two lines appear, then Java tries to divide by zero, throws an ArithmeticException, and the program terminates abnormally. "Enjoy the show!" never appears. Compare with slide 15: there, nothing appeared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two questions: Did it compile? Did it finish? No compile: syntax error. Compiled but stopped early: run-time error. Compiled and finished but wrong: logic error.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is a syntax error (the compiler reports it and nothing runs). 2 is a run-time error, an exception (it started running, then was interrupted). 3 is a logic error (it finished, but the result is wrong; only comparing to the expected outcome reveals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students give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syntax errors are caught before running, by the compiler; run-time errors happen during the run; logic errors are found after the run, by testing. Then hand out the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1.1</a:t>
            </a:r>
            <a:endParaRPr lang="en-US" sz="1200" dirty="0"/>
          </a:p>
        </p:txBody>
      </p:sp>
      <p:sp>
        <p:nvSpPr>
          <p:cNvPr id="4" name="Text 1"/>
          <p:cNvSpPr/>
          <p:nvPr/>
        </p:nvSpPr>
        <p:spPr>
          <a:xfrm>
            <a:off x="548640" y="2377440"/>
            <a:ext cx="7315200" cy="1737360"/>
          </a:xfrm>
          <a:prstGeom prst="rect">
            <a:avLst/>
          </a:prstGeom>
          <a:noFill/>
          <a:ln/>
        </p:spPr>
        <p:txBody>
          <a:bodyPr wrap="square" lIns="0" tIns="0" rIns="0" bIns="0" rtlCol="0" anchor="t"/>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Plans, Programs, and Bugs</a:t>
            </a:r>
            <a:endParaRPr lang="en-US" sz="5400" dirty="0"/>
          </a:p>
        </p:txBody>
      </p:sp>
      <p:sp>
        <p:nvSpPr>
          <p:cNvPr id="5" name="Text 2"/>
          <p:cNvSpPr/>
          <p:nvPr/>
        </p:nvSpPr>
        <p:spPr>
          <a:xfrm>
            <a:off x="548640" y="4206240"/>
            <a:ext cx="713232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Introduction to algorithms, programming, and compilers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1.1</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Instructions for a robot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robot does exactly what you write and nothing else. What goes wrong?</a:t>
            </a:r>
            <a:endParaRPr lang="en-US" sz="2200" dirty="0"/>
          </a:p>
        </p:txBody>
      </p:sp>
      <p:sp>
        <p:nvSpPr>
          <p:cNvPr id="12" name="Shape 8"/>
          <p:cNvSpPr/>
          <p:nvPr/>
        </p:nvSpPr>
        <p:spPr>
          <a:xfrm>
            <a:off x="868680" y="2971800"/>
            <a:ext cx="6583680" cy="2697480"/>
          </a:xfrm>
          <a:prstGeom prst="roundRect">
            <a:avLst>
              <a:gd name="adj" fmla="val 5085"/>
            </a:avLst>
          </a:prstGeom>
          <a:solidFill>
            <a:srgbClr val="FFFFFF"/>
          </a:solidFill>
          <a:ln w="12700">
            <a:solidFill>
              <a:srgbClr val="FFFFFF"/>
            </a:solidFill>
            <a:prstDash val="solid"/>
          </a:ln>
        </p:spPr>
      </p:sp>
      <p:sp>
        <p:nvSpPr>
          <p:cNvPr id="13" name="Text 9"/>
          <p:cNvSpPr/>
          <p:nvPr/>
        </p:nvSpPr>
        <p:spPr>
          <a:xfrm>
            <a:off x="1188720" y="3200400"/>
            <a:ext cx="54864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MAKE A BOWL OF CEREAL</a:t>
            </a:r>
            <a:endParaRPr lang="en-US" sz="1050" dirty="0"/>
          </a:p>
        </p:txBody>
      </p:sp>
      <p:sp>
        <p:nvSpPr>
          <p:cNvPr id="14" name="Text 10"/>
          <p:cNvSpPr/>
          <p:nvPr/>
        </p:nvSpPr>
        <p:spPr>
          <a:xfrm>
            <a:off x="1188720" y="3566160"/>
            <a:ext cx="6035040" cy="1920240"/>
          </a:xfrm>
          <a:prstGeom prst="rect">
            <a:avLst/>
          </a:prstGeom>
          <a:noFill/>
          <a:ln/>
        </p:spPr>
        <p:txBody>
          <a:bodyPr wrap="square" lIns="0" tIns="0" rIns="0" bIns="0" rtlCol="0" anchor="t"/>
          <a:lstStyle/>
          <a:p>
            <a:pPr indent="0" marL="0">
              <a:spcAft>
                <a:spcPts val="8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1.  Pour the cereal.</a:t>
            </a:r>
            <a:endParaRPr lang="en-US" sz="2200" dirty="0"/>
          </a:p>
          <a:p>
            <a:pPr indent="0" marL="0">
              <a:spcAft>
                <a:spcPts val="8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2.  Add some milk.</a:t>
            </a:r>
            <a:endParaRPr lang="en-US" sz="2200" dirty="0"/>
          </a:p>
          <a:p>
            <a:pPr indent="0" marL="0">
              <a:spcAft>
                <a:spcPts val="8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3.  Eat.</a:t>
            </a:r>
            <a:endParaRPr lang="en-US" sz="2200" dirty="0"/>
          </a:p>
        </p:txBody>
      </p:sp>
      <p:sp>
        <p:nvSpPr>
          <p:cNvPr id="15" name="Text 11"/>
          <p:cNvSpPr/>
          <p:nvPr/>
        </p:nvSpPr>
        <p:spPr>
          <a:xfrm>
            <a:off x="7772400" y="3154680"/>
            <a:ext cx="3566160" cy="237744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With a partner: find two places the robot gets stuck or makes a mess. Rewrite one step so the robot can't get it wrong.</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what an algorithm is and make a vague step precise.</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Show the same algorithm in written steps and as a flowchart.</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Predict what happens when the order of steps changes.</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Describe how code goes from an editor or IDE, through the compiler, to a running program.</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Tell syntax, logic, and run-time errors apart, and say how each one is found.</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What is an algorithm?</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Steps a literal follower can carry out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algorithm</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a step-by-step process for completing a task or solving a problem. A computer follows it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literally</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it fills in nothing.</a:t>
            </a:r>
            <a:endParaRPr lang="en-US" sz="1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2880360"/>
          <a:ext cx="11094415" cy="914400"/>
        </p:xfrm>
        <a:graphic>
          <a:graphicData uri="http://schemas.openxmlformats.org/drawingml/2006/table">
            <a:tbl>
              <a:tblPr/>
              <a:tblGrid>
                <a:gridCol w="3017520"/>
                <a:gridCol w="3291840"/>
                <a:gridCol w="4785055"/>
              </a:tblGrid>
              <a:tr h="62179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Vague step</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 literal follower asks...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Precise step</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2179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Add some fruit.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i="1" dirty="0">
                          <a:solidFill>
                            <a:srgbClr val="1F2B28"/>
                          </a:solidFill>
                          <a:latin typeface="Atkinson Hyperlegible Next" pitchFamily="34" charset="0"/>
                          <a:ea typeface="Atkinson Hyperlegible Next" pitchFamily="34" charset="-122"/>
                          <a:cs typeface="Atkinson Hyperlegible Next" pitchFamily="34" charset="-120"/>
                        </a:rPr>
                        <a:t>How much? Which fruit?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Add 1 cup of strawberries.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2179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Blend it.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i="1" dirty="0">
                          <a:solidFill>
                            <a:srgbClr val="1F2B28"/>
                          </a:solidFill>
                          <a:latin typeface="Atkinson Hyperlegible Next" pitchFamily="34" charset="0"/>
                          <a:ea typeface="Atkinson Hyperlegible Next" pitchFamily="34" charset="-122"/>
                          <a:cs typeface="Atkinson Hyperlegible Next" pitchFamily="34" charset="-120"/>
                        </a:rPr>
                        <a:t>For how long? Lid on?</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Put the lid on and blend for 30 seconds.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2179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Serve.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i="1" dirty="0">
                          <a:solidFill>
                            <a:srgbClr val="1F2B28"/>
                          </a:solidFill>
                          <a:latin typeface="Atkinson Hyperlegible Next" pitchFamily="34" charset="0"/>
                          <a:ea typeface="Atkinson Hyperlegible Next" pitchFamily="34" charset="-122"/>
                          <a:cs typeface="Atkinson Hyperlegible Next" pitchFamily="34" charset="-120"/>
                        </a:rPr>
                        <a:t>Into what?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Pour the smoothie into a glass.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Text 6"/>
          <p:cNvSpPr/>
          <p:nvPr/>
        </p:nvSpPr>
        <p:spPr>
          <a:xfrm>
            <a:off x="548640" y="5486400"/>
            <a:ext cx="11094415"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Making a smoothie: same task, but now nobody has to guess.</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algorithm, two representations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5120640" cy="2788920"/>
          </a:xfrm>
          <a:prstGeom prst="roundRect">
            <a:avLst>
              <a:gd name="adj" fmla="val 3934"/>
            </a:avLst>
          </a:prstGeom>
          <a:solidFill>
            <a:srgbClr val="EEF3F1"/>
          </a:solidFill>
          <a:ln w="12700">
            <a:solidFill>
              <a:srgbClr val="E6E1D6"/>
            </a:solidFill>
            <a:prstDash val="solid"/>
          </a:ln>
        </p:spPr>
      </p:sp>
      <p:sp>
        <p:nvSpPr>
          <p:cNvPr id="9" name="Text 5"/>
          <p:cNvSpPr/>
          <p:nvPr/>
        </p:nvSpPr>
        <p:spPr>
          <a:xfrm>
            <a:off x="822960" y="173736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WORDS</a:t>
            </a:r>
            <a:endParaRPr lang="en-US" sz="1050" dirty="0"/>
          </a:p>
        </p:txBody>
      </p:sp>
      <p:sp>
        <p:nvSpPr>
          <p:cNvPr id="10" name="Text 6"/>
          <p:cNvSpPr/>
          <p:nvPr/>
        </p:nvSpPr>
        <p:spPr>
          <a:xfrm>
            <a:off x="822960" y="2057400"/>
            <a:ext cx="4572000" cy="210312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1. Open the browser.</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2. Go to the class website.</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3. Type your username.</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4. Type your password.</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5. Click Sign in.</a:t>
            </a:r>
            <a:endParaRPr lang="en-US" sz="1800" dirty="0"/>
          </a:p>
        </p:txBody>
      </p:sp>
      <p:sp>
        <p:nvSpPr>
          <p:cNvPr id="11" name="Shape 7"/>
          <p:cNvSpPr/>
          <p:nvPr/>
        </p:nvSpPr>
        <p:spPr>
          <a:xfrm>
            <a:off x="548640" y="4526280"/>
            <a:ext cx="5120640" cy="1463040"/>
          </a:xfrm>
          <a:prstGeom prst="roundRect">
            <a:avLst>
              <a:gd name="adj" fmla="val 12500"/>
            </a:avLst>
          </a:prstGeom>
          <a:solidFill>
            <a:srgbClr val="E3F0FF"/>
          </a:solidFill>
          <a:ln w="12700">
            <a:solidFill>
              <a:srgbClr val="E3F0FF"/>
            </a:solidFill>
            <a:prstDash val="solid"/>
          </a:ln>
        </p:spPr>
      </p:sp>
      <p:pic>
        <p:nvPicPr>
          <p:cNvPr id="12"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782312"/>
            <a:ext cx="566928" cy="566928"/>
          </a:xfrm>
          <a:prstGeom prst="rect">
            <a:avLst/>
          </a:prstGeom>
        </p:spPr>
      </p:pic>
      <p:sp>
        <p:nvSpPr>
          <p:cNvPr id="13" name="Text 8"/>
          <p:cNvSpPr/>
          <p:nvPr/>
        </p:nvSpPr>
        <p:spPr>
          <a:xfrm>
            <a:off x="1600200" y="4663440"/>
            <a:ext cx="3794760" cy="11887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Same steps, same order: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same algorithm</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whether it is written in sentences or drawn as boxes and arrows.</a:t>
            </a:r>
            <a:endParaRPr lang="en-US" sz="1700" dirty="0"/>
          </a:p>
        </p:txBody>
      </p:sp>
      <p:sp>
        <p:nvSpPr>
          <p:cNvPr id="14" name="Shape 9"/>
          <p:cNvSpPr/>
          <p:nvPr/>
        </p:nvSpPr>
        <p:spPr>
          <a:xfrm>
            <a:off x="8046720" y="1417320"/>
            <a:ext cx="1463040" cy="457200"/>
          </a:xfrm>
          <a:prstGeom prst="ellipse">
            <a:avLst/>
          </a:prstGeom>
          <a:solidFill>
            <a:srgbClr val="DDF5EE"/>
          </a:solidFill>
          <a:ln w="15875">
            <a:solidFill>
              <a:srgbClr val="0E7C6B"/>
            </a:solidFill>
            <a:prstDash val="solid"/>
          </a:ln>
        </p:spPr>
      </p:sp>
      <p:sp>
        <p:nvSpPr>
          <p:cNvPr id="15" name="Text 10"/>
          <p:cNvSpPr/>
          <p:nvPr/>
        </p:nvSpPr>
        <p:spPr>
          <a:xfrm>
            <a:off x="8046720" y="1417320"/>
            <a:ext cx="1463040" cy="457200"/>
          </a:xfrm>
          <a:prstGeom prst="rect">
            <a:avLst/>
          </a:prstGeom>
          <a:noFill/>
          <a:ln/>
        </p:spPr>
        <p:txBody>
          <a:bodyPr wrap="square" lIns="0" tIns="0" rIns="0" bIns="0" rtlCol="0" anchor="ctr"/>
          <a:lstStyle/>
          <a:p>
            <a:pPr algn="ctr" indent="0" marL="0">
              <a:buNone/>
            </a:pPr>
            <a:r>
              <a:rPr lang="en-US" sz="1400" b="1" dirty="0">
                <a:solidFill>
                  <a:srgbClr val="0B5A4D"/>
                </a:solidFill>
                <a:latin typeface="Atkinson Hyperlegible Next" pitchFamily="34" charset="0"/>
                <a:ea typeface="Atkinson Hyperlegible Next" pitchFamily="34" charset="-122"/>
                <a:cs typeface="Atkinson Hyperlegible Next" pitchFamily="34" charset="-120"/>
              </a:rPr>
              <a:t>Start</a:t>
            </a:r>
            <a:endParaRPr lang="en-US" sz="1400" dirty="0"/>
          </a:p>
        </p:txBody>
      </p:sp>
      <p:sp>
        <p:nvSpPr>
          <p:cNvPr id="16" name="Shape 11"/>
          <p:cNvSpPr/>
          <p:nvPr/>
        </p:nvSpPr>
        <p:spPr>
          <a:xfrm>
            <a:off x="8778240" y="1874520"/>
            <a:ext cx="914" cy="137160"/>
          </a:xfrm>
          <a:prstGeom prst="line">
            <a:avLst/>
          </a:prstGeom>
          <a:noFill/>
          <a:ln w="19050">
            <a:solidFill>
              <a:srgbClr val="1F2B28"/>
            </a:solidFill>
            <a:prstDash val="solid"/>
            <a:tailEnd type="triangle"/>
          </a:ln>
        </p:spPr>
      </p:sp>
      <p:sp>
        <p:nvSpPr>
          <p:cNvPr id="17" name="Shape 12"/>
          <p:cNvSpPr/>
          <p:nvPr/>
        </p:nvSpPr>
        <p:spPr>
          <a:xfrm>
            <a:off x="7315200" y="2011680"/>
            <a:ext cx="2926080" cy="502920"/>
          </a:xfrm>
          <a:prstGeom prst="roundRect">
            <a:avLst>
              <a:gd name="adj" fmla="val 14545"/>
            </a:avLst>
          </a:prstGeom>
          <a:solidFill>
            <a:srgbClr val="FFFFFF"/>
          </a:solidFill>
          <a:ln w="15875">
            <a:solidFill>
              <a:srgbClr val="868F8A"/>
            </a:solidFill>
            <a:prstDash val="solid"/>
          </a:ln>
        </p:spPr>
      </p:sp>
      <p:sp>
        <p:nvSpPr>
          <p:cNvPr id="18" name="Text 13"/>
          <p:cNvSpPr/>
          <p:nvPr/>
        </p:nvSpPr>
        <p:spPr>
          <a:xfrm>
            <a:off x="7315200" y="2011680"/>
            <a:ext cx="292608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Open the browser</a:t>
            </a:r>
            <a:endParaRPr lang="en-US" sz="1500" dirty="0"/>
          </a:p>
        </p:txBody>
      </p:sp>
      <p:sp>
        <p:nvSpPr>
          <p:cNvPr id="19" name="Shape 14"/>
          <p:cNvSpPr/>
          <p:nvPr/>
        </p:nvSpPr>
        <p:spPr>
          <a:xfrm>
            <a:off x="8778240" y="2514600"/>
            <a:ext cx="914" cy="210312"/>
          </a:xfrm>
          <a:prstGeom prst="line">
            <a:avLst/>
          </a:prstGeom>
          <a:noFill/>
          <a:ln w="19050">
            <a:solidFill>
              <a:srgbClr val="1F2B28"/>
            </a:solidFill>
            <a:prstDash val="solid"/>
            <a:tailEnd type="triangle"/>
          </a:ln>
        </p:spPr>
      </p:sp>
      <p:sp>
        <p:nvSpPr>
          <p:cNvPr id="20" name="Shape 15"/>
          <p:cNvSpPr/>
          <p:nvPr/>
        </p:nvSpPr>
        <p:spPr>
          <a:xfrm>
            <a:off x="7315200" y="2724912"/>
            <a:ext cx="2926080" cy="502920"/>
          </a:xfrm>
          <a:prstGeom prst="roundRect">
            <a:avLst>
              <a:gd name="adj" fmla="val 14545"/>
            </a:avLst>
          </a:prstGeom>
          <a:solidFill>
            <a:srgbClr val="FFFFFF"/>
          </a:solidFill>
          <a:ln w="15875">
            <a:solidFill>
              <a:srgbClr val="868F8A"/>
            </a:solidFill>
            <a:prstDash val="solid"/>
          </a:ln>
        </p:spPr>
      </p:sp>
      <p:sp>
        <p:nvSpPr>
          <p:cNvPr id="21" name="Text 16"/>
          <p:cNvSpPr/>
          <p:nvPr/>
        </p:nvSpPr>
        <p:spPr>
          <a:xfrm>
            <a:off x="7315200" y="2724912"/>
            <a:ext cx="292608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Go to the class website</a:t>
            </a:r>
            <a:endParaRPr lang="en-US" sz="1500" dirty="0"/>
          </a:p>
        </p:txBody>
      </p:sp>
      <p:sp>
        <p:nvSpPr>
          <p:cNvPr id="22" name="Shape 17"/>
          <p:cNvSpPr/>
          <p:nvPr/>
        </p:nvSpPr>
        <p:spPr>
          <a:xfrm>
            <a:off x="8778240" y="3227832"/>
            <a:ext cx="914" cy="210312"/>
          </a:xfrm>
          <a:prstGeom prst="line">
            <a:avLst/>
          </a:prstGeom>
          <a:noFill/>
          <a:ln w="19050">
            <a:solidFill>
              <a:srgbClr val="1F2B28"/>
            </a:solidFill>
            <a:prstDash val="solid"/>
            <a:tailEnd type="triangle"/>
          </a:ln>
        </p:spPr>
      </p:sp>
      <p:sp>
        <p:nvSpPr>
          <p:cNvPr id="23" name="Shape 18"/>
          <p:cNvSpPr/>
          <p:nvPr/>
        </p:nvSpPr>
        <p:spPr>
          <a:xfrm>
            <a:off x="7315200" y="3438144"/>
            <a:ext cx="2926080" cy="502920"/>
          </a:xfrm>
          <a:prstGeom prst="roundRect">
            <a:avLst>
              <a:gd name="adj" fmla="val 14545"/>
            </a:avLst>
          </a:prstGeom>
          <a:solidFill>
            <a:srgbClr val="FFFFFF"/>
          </a:solidFill>
          <a:ln w="15875">
            <a:solidFill>
              <a:srgbClr val="868F8A"/>
            </a:solidFill>
            <a:prstDash val="solid"/>
          </a:ln>
        </p:spPr>
      </p:sp>
      <p:sp>
        <p:nvSpPr>
          <p:cNvPr id="24" name="Text 19"/>
          <p:cNvSpPr/>
          <p:nvPr/>
        </p:nvSpPr>
        <p:spPr>
          <a:xfrm>
            <a:off x="7315200" y="3438144"/>
            <a:ext cx="292608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Type your username</a:t>
            </a:r>
            <a:endParaRPr lang="en-US" sz="1500" dirty="0"/>
          </a:p>
        </p:txBody>
      </p:sp>
      <p:sp>
        <p:nvSpPr>
          <p:cNvPr id="25" name="Shape 20"/>
          <p:cNvSpPr/>
          <p:nvPr/>
        </p:nvSpPr>
        <p:spPr>
          <a:xfrm>
            <a:off x="8778240" y="3941064"/>
            <a:ext cx="914" cy="210312"/>
          </a:xfrm>
          <a:prstGeom prst="line">
            <a:avLst/>
          </a:prstGeom>
          <a:noFill/>
          <a:ln w="19050">
            <a:solidFill>
              <a:srgbClr val="1F2B28"/>
            </a:solidFill>
            <a:prstDash val="solid"/>
            <a:tailEnd type="triangle"/>
          </a:ln>
        </p:spPr>
      </p:sp>
      <p:sp>
        <p:nvSpPr>
          <p:cNvPr id="26" name="Shape 21"/>
          <p:cNvSpPr/>
          <p:nvPr/>
        </p:nvSpPr>
        <p:spPr>
          <a:xfrm>
            <a:off x="7315200" y="4151376"/>
            <a:ext cx="2926080" cy="502920"/>
          </a:xfrm>
          <a:prstGeom prst="roundRect">
            <a:avLst>
              <a:gd name="adj" fmla="val 14545"/>
            </a:avLst>
          </a:prstGeom>
          <a:solidFill>
            <a:srgbClr val="FFFFFF"/>
          </a:solidFill>
          <a:ln w="15875">
            <a:solidFill>
              <a:srgbClr val="868F8A"/>
            </a:solidFill>
            <a:prstDash val="solid"/>
          </a:ln>
        </p:spPr>
      </p:sp>
      <p:sp>
        <p:nvSpPr>
          <p:cNvPr id="27" name="Text 22"/>
          <p:cNvSpPr/>
          <p:nvPr/>
        </p:nvSpPr>
        <p:spPr>
          <a:xfrm>
            <a:off x="7315200" y="4151376"/>
            <a:ext cx="292608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Type your password</a:t>
            </a:r>
            <a:endParaRPr lang="en-US" sz="1500" dirty="0"/>
          </a:p>
        </p:txBody>
      </p:sp>
      <p:sp>
        <p:nvSpPr>
          <p:cNvPr id="28" name="Shape 23"/>
          <p:cNvSpPr/>
          <p:nvPr/>
        </p:nvSpPr>
        <p:spPr>
          <a:xfrm>
            <a:off x="8778240" y="4654296"/>
            <a:ext cx="914" cy="210312"/>
          </a:xfrm>
          <a:prstGeom prst="line">
            <a:avLst/>
          </a:prstGeom>
          <a:noFill/>
          <a:ln w="19050">
            <a:solidFill>
              <a:srgbClr val="1F2B28"/>
            </a:solidFill>
            <a:prstDash val="solid"/>
            <a:tailEnd type="triangle"/>
          </a:ln>
        </p:spPr>
      </p:sp>
      <p:sp>
        <p:nvSpPr>
          <p:cNvPr id="29" name="Shape 24"/>
          <p:cNvSpPr/>
          <p:nvPr/>
        </p:nvSpPr>
        <p:spPr>
          <a:xfrm>
            <a:off x="7315200" y="4864608"/>
            <a:ext cx="2926080" cy="502920"/>
          </a:xfrm>
          <a:prstGeom prst="roundRect">
            <a:avLst>
              <a:gd name="adj" fmla="val 14545"/>
            </a:avLst>
          </a:prstGeom>
          <a:solidFill>
            <a:srgbClr val="FFFFFF"/>
          </a:solidFill>
          <a:ln w="15875">
            <a:solidFill>
              <a:srgbClr val="868F8A"/>
            </a:solidFill>
            <a:prstDash val="solid"/>
          </a:ln>
        </p:spPr>
      </p:sp>
      <p:sp>
        <p:nvSpPr>
          <p:cNvPr id="30" name="Text 25"/>
          <p:cNvSpPr/>
          <p:nvPr/>
        </p:nvSpPr>
        <p:spPr>
          <a:xfrm>
            <a:off x="7315200" y="4864608"/>
            <a:ext cx="292608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Click Sign in</a:t>
            </a:r>
            <a:endParaRPr lang="en-US" sz="1500" dirty="0"/>
          </a:p>
        </p:txBody>
      </p:sp>
      <p:sp>
        <p:nvSpPr>
          <p:cNvPr id="31" name="Shape 26"/>
          <p:cNvSpPr/>
          <p:nvPr/>
        </p:nvSpPr>
        <p:spPr>
          <a:xfrm>
            <a:off x="8778240" y="5367528"/>
            <a:ext cx="914" cy="210312"/>
          </a:xfrm>
          <a:prstGeom prst="line">
            <a:avLst/>
          </a:prstGeom>
          <a:noFill/>
          <a:ln w="19050">
            <a:solidFill>
              <a:srgbClr val="1F2B28"/>
            </a:solidFill>
            <a:prstDash val="solid"/>
            <a:tailEnd type="triangle"/>
          </a:ln>
        </p:spPr>
      </p:sp>
      <p:sp>
        <p:nvSpPr>
          <p:cNvPr id="32" name="Shape 27"/>
          <p:cNvSpPr/>
          <p:nvPr/>
        </p:nvSpPr>
        <p:spPr>
          <a:xfrm>
            <a:off x="8046720" y="5577840"/>
            <a:ext cx="1463040" cy="457200"/>
          </a:xfrm>
          <a:prstGeom prst="ellipse">
            <a:avLst/>
          </a:prstGeom>
          <a:solidFill>
            <a:srgbClr val="DDF5EE"/>
          </a:solidFill>
          <a:ln w="15875">
            <a:solidFill>
              <a:srgbClr val="0E7C6B"/>
            </a:solidFill>
            <a:prstDash val="solid"/>
          </a:ln>
        </p:spPr>
      </p:sp>
      <p:sp>
        <p:nvSpPr>
          <p:cNvPr id="33" name="Text 28"/>
          <p:cNvSpPr/>
          <p:nvPr/>
        </p:nvSpPr>
        <p:spPr>
          <a:xfrm>
            <a:off x="8046720" y="5577840"/>
            <a:ext cx="1463040" cy="457200"/>
          </a:xfrm>
          <a:prstGeom prst="rect">
            <a:avLst/>
          </a:prstGeom>
          <a:noFill/>
          <a:ln/>
        </p:spPr>
        <p:txBody>
          <a:bodyPr wrap="square" lIns="0" tIns="0" rIns="0" bIns="0" rtlCol="0" anchor="ctr"/>
          <a:lstStyle/>
          <a:p>
            <a:pPr algn="ctr" indent="0" marL="0">
              <a:buNone/>
            </a:pPr>
            <a:r>
              <a:rPr lang="en-US" sz="1400" b="1" dirty="0">
                <a:solidFill>
                  <a:srgbClr val="0B5A4D"/>
                </a:solidFill>
                <a:latin typeface="Atkinson Hyperlegible Next" pitchFamily="34" charset="0"/>
                <a:ea typeface="Atkinson Hyperlegible Next" pitchFamily="34" charset="-122"/>
                <a:cs typeface="Atkinson Hyperlegible Next" pitchFamily="34" charset="-120"/>
              </a:rPr>
              <a:t>Stop</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Sequencing: order matters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steps, different order, different result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Sequencing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defines the order in which steps are completed. Steps are completed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one at a time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788920"/>
            <a:ext cx="5394960" cy="3200400"/>
          </a:xfrm>
          <a:prstGeom prst="roundRect">
            <a:avLst>
              <a:gd name="adj" fmla="val 5714"/>
            </a:avLst>
          </a:prstGeom>
          <a:solidFill>
            <a:srgbClr val="FFFFFF"/>
          </a:solidFill>
          <a:ln w="12700">
            <a:solidFill>
              <a:srgbClr val="E6E1D6"/>
            </a:solidFill>
            <a:prstDash val="solid"/>
          </a:ln>
        </p:spPr>
      </p:sp>
      <p:sp>
        <p:nvSpPr>
          <p:cNvPr id="12" name="Text 7"/>
          <p:cNvSpPr/>
          <p:nvPr/>
        </p:nvSpPr>
        <p:spPr>
          <a:xfrm>
            <a:off x="868680" y="301752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ORIGINAL ORDER</a:t>
            </a:r>
            <a:endParaRPr lang="en-US" sz="1050" dirty="0"/>
          </a:p>
        </p:txBody>
      </p:sp>
      <p:sp>
        <p:nvSpPr>
          <p:cNvPr id="13" name="Text 8"/>
          <p:cNvSpPr/>
          <p:nvPr/>
        </p:nvSpPr>
        <p:spPr>
          <a:xfrm>
            <a:off x="868680" y="3383280"/>
            <a:ext cx="4754880" cy="1463040"/>
          </a:xfrm>
          <a:prstGeom prst="rect">
            <a:avLst/>
          </a:prstGeom>
          <a:noFill/>
          <a:ln/>
        </p:spPr>
        <p:txBody>
          <a:bodyPr wrap="square" lIns="0" tIns="0" rIns="0" bIns="0" rtlCol="0" anchor="t"/>
          <a:lstStyle/>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1.  Bake the cake.</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2.  Let it cool.</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3.  Spread the icing.</a:t>
            </a:r>
            <a:endParaRPr lang="en-US" sz="2000" dirty="0"/>
          </a:p>
        </p:txBody>
      </p:sp>
      <p:sp>
        <p:nvSpPr>
          <p:cNvPr id="14" name="Text 9"/>
          <p:cNvSpPr/>
          <p:nvPr/>
        </p:nvSpPr>
        <p:spPr>
          <a:xfrm>
            <a:off x="868680" y="4937760"/>
            <a:ext cx="4754880" cy="822960"/>
          </a:xfrm>
          <a:prstGeom prst="rect">
            <a:avLst/>
          </a:prstGeom>
          <a:noFill/>
          <a:ln/>
        </p:spPr>
        <p:txBody>
          <a:bodyPr wrap="square" lIns="0" tIns="0" rIns="0" bIns="0" rtlCol="0" anchor="t"/>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A cooled, iced cake.</a:t>
            </a:r>
            <a:endParaRPr lang="en-US" sz="1700" dirty="0"/>
          </a:p>
        </p:txBody>
      </p:sp>
      <p:sp>
        <p:nvSpPr>
          <p:cNvPr id="15" name="Shape 10"/>
          <p:cNvSpPr/>
          <p:nvPr/>
        </p:nvSpPr>
        <p:spPr>
          <a:xfrm>
            <a:off x="6263640" y="2788920"/>
            <a:ext cx="5394960" cy="3200400"/>
          </a:xfrm>
          <a:prstGeom prst="roundRect">
            <a:avLst>
              <a:gd name="adj" fmla="val 5714"/>
            </a:avLst>
          </a:prstGeom>
          <a:solidFill>
            <a:srgbClr val="FFFFFF"/>
          </a:solidFill>
          <a:ln w="12700">
            <a:solidFill>
              <a:srgbClr val="E6E1D6"/>
            </a:solidFill>
            <a:prstDash val="solid"/>
          </a:ln>
        </p:spPr>
      </p:sp>
      <p:sp>
        <p:nvSpPr>
          <p:cNvPr id="16" name="Text 11"/>
          <p:cNvSpPr/>
          <p:nvPr/>
        </p:nvSpPr>
        <p:spPr>
          <a:xfrm>
            <a:off x="6583680" y="301752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STEPS 2 AND 3 SWAPPED</a:t>
            </a:r>
            <a:endParaRPr lang="en-US" sz="1050" dirty="0"/>
          </a:p>
        </p:txBody>
      </p:sp>
      <p:sp>
        <p:nvSpPr>
          <p:cNvPr id="17" name="Text 12"/>
          <p:cNvSpPr/>
          <p:nvPr/>
        </p:nvSpPr>
        <p:spPr>
          <a:xfrm>
            <a:off x="6583680" y="3383280"/>
            <a:ext cx="4754880" cy="1463040"/>
          </a:xfrm>
          <a:prstGeom prst="rect">
            <a:avLst/>
          </a:prstGeom>
          <a:noFill/>
          <a:ln/>
        </p:spPr>
        <p:txBody>
          <a:bodyPr wrap="square" lIns="0" tIns="0" rIns="0" bIns="0" rtlCol="0" anchor="t"/>
          <a:lstStyle/>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1.  Bake the cake.</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2.  Spread the icing.</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3.  Let it cool.</a:t>
            </a:r>
            <a:endParaRPr lang="en-US" sz="2000" dirty="0"/>
          </a:p>
        </p:txBody>
      </p:sp>
      <p:sp>
        <p:nvSpPr>
          <p:cNvPr id="18" name="Text 13"/>
          <p:cNvSpPr/>
          <p:nvPr/>
        </p:nvSpPr>
        <p:spPr>
          <a:xfrm>
            <a:off x="6583680" y="4937760"/>
            <a:ext cx="4754880" cy="822960"/>
          </a:xfrm>
          <a:prstGeom prst="rect">
            <a:avLst/>
          </a:prstGeom>
          <a:noFill/>
          <a:ln/>
        </p:spPr>
        <p:txBody>
          <a:bodyPr wrap="square" lIns="0" tIns="0" rIns="0" bIns="0" rtlCol="0" anchor="t"/>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The icing melts on the hot cake. Same steps, worse result.</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swap test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two steps can swap safely? Which swap breaks it?</a:t>
            </a:r>
            <a:endParaRPr lang="en-US" sz="2200" dirty="0"/>
          </a:p>
        </p:txBody>
      </p:sp>
      <p:sp>
        <p:nvSpPr>
          <p:cNvPr id="12" name="Shape 8"/>
          <p:cNvSpPr/>
          <p:nvPr/>
        </p:nvSpPr>
        <p:spPr>
          <a:xfrm>
            <a:off x="868680" y="2971800"/>
            <a:ext cx="6035040" cy="2514600"/>
          </a:xfrm>
          <a:prstGeom prst="roundRect">
            <a:avLst>
              <a:gd name="adj" fmla="val 4364"/>
            </a:avLst>
          </a:prstGeom>
          <a:solidFill>
            <a:srgbClr val="EEF3F1"/>
          </a:solidFill>
          <a:ln w="12700">
            <a:solidFill>
              <a:srgbClr val="E6E1D6"/>
            </a:solidFill>
            <a:prstDash val="solid"/>
          </a:ln>
        </p:spPr>
      </p:sp>
      <p:sp>
        <p:nvSpPr>
          <p:cNvPr id="13" name="Text 9"/>
          <p:cNvSpPr/>
          <p:nvPr/>
        </p:nvSpPr>
        <p:spPr>
          <a:xfrm>
            <a:off x="1143000" y="315468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MAKE A CUP OF TEA</a:t>
            </a:r>
            <a:endParaRPr lang="en-US" sz="1050" dirty="0"/>
          </a:p>
        </p:txBody>
      </p:sp>
      <p:sp>
        <p:nvSpPr>
          <p:cNvPr id="14" name="Text 10"/>
          <p:cNvSpPr/>
          <p:nvPr/>
        </p:nvSpPr>
        <p:spPr>
          <a:xfrm>
            <a:off x="1143000" y="3474720"/>
            <a:ext cx="5486400" cy="1828800"/>
          </a:xfrm>
          <a:prstGeom prst="rect">
            <a:avLst/>
          </a:prstGeom>
          <a:noFill/>
          <a:ln/>
        </p:spPr>
        <p:txBody>
          <a:bodyPr wrap="square" lIns="0" tIns="0" rIns="0" bIns="0" rtlCol="0" anchor="t"/>
          <a:lstStyle/>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1. Get a cup.</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2. Get a tea bag.</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3. Put the tea bag in the cup.</a:t>
            </a:r>
            <a:endParaRPr lang="en-US" sz="1900" dirty="0"/>
          </a:p>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4. Pour hot water into the cup.</a:t>
            </a:r>
            <a:endParaRPr lang="en-US" sz="1900" dirty="0"/>
          </a:p>
        </p:txBody>
      </p:sp>
      <p:sp>
        <p:nvSpPr>
          <p:cNvPr id="15" name="Text 11"/>
          <p:cNvSpPr/>
          <p:nvPr/>
        </p:nvSpPr>
        <p:spPr>
          <a:xfrm>
            <a:off x="7315200" y="3154680"/>
            <a:ext cx="4023360" cy="219456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For each step, ask: was everything it needs already done by an earlier step?</a:t>
            </a:r>
            <a:endParaRPr lang="en-US" sz="1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From algorithm to program</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Your first look at a Java program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6766560" cy="2606040"/>
          </a:xfrm>
          <a:prstGeom prst="roundRect">
            <a:avLst>
              <a:gd name="adj" fmla="val 4211"/>
            </a:avLst>
          </a:prstGeom>
          <a:solidFill>
            <a:srgbClr val="EEF3F1"/>
          </a:solidFill>
          <a:ln w="12700">
            <a:solidFill>
              <a:srgbClr val="E6E1D6"/>
            </a:solidFill>
            <a:prstDash val="solid"/>
          </a:ln>
        </p:spPr>
      </p:sp>
      <p:sp>
        <p:nvSpPr>
          <p:cNvPr id="9" name="Text 5"/>
          <p:cNvSpPr/>
          <p:nvPr/>
        </p:nvSpPr>
        <p:spPr>
          <a:xfrm>
            <a:off x="822960" y="173736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WELCOME.JAVA</a:t>
            </a:r>
            <a:endParaRPr lang="en-US" sz="1050" dirty="0"/>
          </a:p>
        </p:txBody>
      </p:sp>
      <p:sp>
        <p:nvSpPr>
          <p:cNvPr id="10" name="Text 6"/>
          <p:cNvSpPr/>
          <p:nvPr/>
        </p:nvSpPr>
        <p:spPr>
          <a:xfrm>
            <a:off x="822960" y="2057400"/>
            <a:ext cx="6217920" cy="19202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class Welcome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System.out.println("Hi, AP CSA!");</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System.out.println("Time to code.");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548640" y="4343400"/>
            <a:ext cx="6766560" cy="1645920"/>
          </a:xfrm>
          <a:prstGeom prst="roundRect">
            <a:avLst>
              <a:gd name="adj" fmla="val 6667"/>
            </a:avLst>
          </a:prstGeom>
          <a:solidFill>
            <a:srgbClr val="1F2B28"/>
          </a:solidFill>
          <a:ln w="12700">
            <a:solidFill>
              <a:srgbClr val="1F2B28"/>
            </a:solidFill>
            <a:prstDash val="solid"/>
          </a:ln>
        </p:spPr>
      </p:sp>
      <p:sp>
        <p:nvSpPr>
          <p:cNvPr id="12" name="Text 8"/>
          <p:cNvSpPr/>
          <p:nvPr/>
        </p:nvSpPr>
        <p:spPr>
          <a:xfrm>
            <a:off x="822960" y="44805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754880"/>
            <a:ext cx="6217920" cy="11430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Hi, AP CSA!</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Time to code.</a:t>
            </a:r>
            <a:endParaRPr lang="en-US" sz="2000" dirty="0"/>
          </a:p>
        </p:txBody>
      </p:sp>
      <p:sp>
        <p:nvSpPr>
          <p:cNvPr id="14" name="Shape 10"/>
          <p:cNvSpPr/>
          <p:nvPr/>
        </p:nvSpPr>
        <p:spPr>
          <a:xfrm>
            <a:off x="7589520" y="1554480"/>
            <a:ext cx="4050792" cy="1371600"/>
          </a:xfrm>
          <a:prstGeom prst="roundRect">
            <a:avLst>
              <a:gd name="adj" fmla="val 10000"/>
            </a:avLst>
          </a:prstGeom>
          <a:solidFill>
            <a:srgbClr val="F4F1EA"/>
          </a:solidFill>
          <a:ln w="12700">
            <a:solidFill>
              <a:srgbClr val="F4F1EA"/>
            </a:solidFill>
            <a:prstDash val="solid"/>
          </a:ln>
        </p:spPr>
      </p:sp>
      <p:sp>
        <p:nvSpPr>
          <p:cNvPr id="15" name="Text 11"/>
          <p:cNvSpPr/>
          <p:nvPr/>
        </p:nvSpPr>
        <p:spPr>
          <a:xfrm>
            <a:off x="7863840" y="1691640"/>
            <a:ext cx="3566160" cy="4114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Text editor</a:t>
            </a:r>
            <a:endParaRPr lang="en-US" sz="1900" dirty="0"/>
          </a:p>
        </p:txBody>
      </p:sp>
      <p:sp>
        <p:nvSpPr>
          <p:cNvPr id="16" name="Text 12"/>
          <p:cNvSpPr/>
          <p:nvPr/>
        </p:nvSpPr>
        <p:spPr>
          <a:xfrm>
            <a:off x="7863840" y="2103120"/>
            <a:ext cx="3566160" cy="73152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Any app that edits plain text can hold code.</a:t>
            </a:r>
            <a:endParaRPr lang="en-US" sz="1500" dirty="0"/>
          </a:p>
        </p:txBody>
      </p:sp>
      <p:sp>
        <p:nvSpPr>
          <p:cNvPr id="17" name="Shape 13"/>
          <p:cNvSpPr/>
          <p:nvPr/>
        </p:nvSpPr>
        <p:spPr>
          <a:xfrm>
            <a:off x="7589520" y="3063240"/>
            <a:ext cx="4050792" cy="1371600"/>
          </a:xfrm>
          <a:prstGeom prst="roundRect">
            <a:avLst>
              <a:gd name="adj" fmla="val 10000"/>
            </a:avLst>
          </a:prstGeom>
          <a:solidFill>
            <a:srgbClr val="DDF5EE"/>
          </a:solidFill>
          <a:ln w="12700">
            <a:solidFill>
              <a:srgbClr val="DDF5EE"/>
            </a:solidFill>
            <a:prstDash val="solid"/>
          </a:ln>
        </p:spPr>
      </p:sp>
      <p:sp>
        <p:nvSpPr>
          <p:cNvPr id="18" name="Text 14"/>
          <p:cNvSpPr/>
          <p:nvPr/>
        </p:nvSpPr>
        <p:spPr>
          <a:xfrm>
            <a:off x="7863840" y="3200400"/>
            <a:ext cx="3566160" cy="4114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IDE</a:t>
            </a:r>
            <a:endParaRPr lang="en-US" sz="1900" dirty="0"/>
          </a:p>
        </p:txBody>
      </p:sp>
      <p:sp>
        <p:nvSpPr>
          <p:cNvPr id="19" name="Text 15"/>
          <p:cNvSpPr/>
          <p:nvPr/>
        </p:nvSpPr>
        <p:spPr>
          <a:xfrm>
            <a:off x="7863840" y="3611880"/>
            <a:ext cx="3566160" cy="73152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Integrated development environment: write, compile, and run in one place.</a:t>
            </a:r>
            <a:endParaRPr lang="en-US" sz="1500" dirty="0"/>
          </a:p>
        </p:txBody>
      </p:sp>
      <p:sp>
        <p:nvSpPr>
          <p:cNvPr id="20" name="Shape 16"/>
          <p:cNvSpPr/>
          <p:nvPr/>
        </p:nvSpPr>
        <p:spPr>
          <a:xfrm>
            <a:off x="7589520" y="4572000"/>
            <a:ext cx="4050792" cy="1371600"/>
          </a:xfrm>
          <a:prstGeom prst="roundRect">
            <a:avLst>
              <a:gd name="adj" fmla="val 10000"/>
            </a:avLst>
          </a:prstGeom>
          <a:solidFill>
            <a:srgbClr val="E3F0FF"/>
          </a:solidFill>
          <a:ln w="12700">
            <a:solidFill>
              <a:srgbClr val="E3F0FF"/>
            </a:solidFill>
            <a:prstDash val="solid"/>
          </a:ln>
        </p:spPr>
      </p:sp>
      <p:sp>
        <p:nvSpPr>
          <p:cNvPr id="21" name="Text 17"/>
          <p:cNvSpPr/>
          <p:nvPr/>
        </p:nvSpPr>
        <p:spPr>
          <a:xfrm>
            <a:off x="7863840" y="4709160"/>
            <a:ext cx="3566160" cy="4114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Statement</a:t>
            </a:r>
            <a:endParaRPr lang="en-US" sz="1900" dirty="0"/>
          </a:p>
        </p:txBody>
      </p:sp>
      <p:sp>
        <p:nvSpPr>
          <p:cNvPr id="22" name="Text 18"/>
          <p:cNvSpPr/>
          <p:nvPr/>
        </p:nvSpPr>
        <p:spPr>
          <a:xfrm>
            <a:off x="7863840" y="5120640"/>
            <a:ext cx="3566160" cy="73152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One instruction. Statements run one at a time, in order.</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Compile first, then run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645920"/>
            <a:ext cx="3291840" cy="2377440"/>
          </a:xfrm>
          <a:prstGeom prst="roundRect">
            <a:avLst>
              <a:gd name="adj" fmla="val 7692"/>
            </a:avLst>
          </a:prstGeom>
          <a:solidFill>
            <a:srgbClr val="F4F1EA"/>
          </a:solidFill>
          <a:ln w="12700">
            <a:solidFill>
              <a:srgbClr val="F4F1EA"/>
            </a:solidFill>
            <a:prstDash val="solid"/>
          </a:ln>
        </p:spPr>
      </p:sp>
      <p:sp>
        <p:nvSpPr>
          <p:cNvPr id="9" name="Text 5"/>
          <p:cNvSpPr/>
          <p:nvPr/>
        </p:nvSpPr>
        <p:spPr>
          <a:xfrm>
            <a:off x="868680" y="1828800"/>
            <a:ext cx="2743200" cy="548640"/>
          </a:xfrm>
          <a:prstGeom prst="rect">
            <a:avLst/>
          </a:prstGeom>
          <a:noFill/>
          <a:ln/>
        </p:spPr>
        <p:txBody>
          <a:bodyPr wrap="square" lIns="0" tIns="0" rIns="0" bIns="0" rtlCol="0" anchor="ctr"/>
          <a:lstStyle/>
          <a:p>
            <a:pPr indent="0" marL="0">
              <a:buNone/>
            </a:pPr>
            <a:r>
              <a:rPr lang="en-US" sz="2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a:t>
            </a:r>
            <a:endParaRPr lang="en-US" sz="2800" dirty="0"/>
          </a:p>
        </p:txBody>
      </p:sp>
      <p:sp>
        <p:nvSpPr>
          <p:cNvPr id="10" name="Text 6"/>
          <p:cNvSpPr/>
          <p:nvPr/>
        </p:nvSpPr>
        <p:spPr>
          <a:xfrm>
            <a:off x="868680" y="2423160"/>
            <a:ext cx="2743200" cy="256032"/>
          </a:xfrm>
          <a:prstGeom prst="rect">
            <a:avLst/>
          </a:prstGeom>
          <a:noFill/>
          <a:ln/>
        </p:spPr>
        <p:txBody>
          <a:bodyPr wrap="square" lIns="0" tIns="0" rIns="0" bIns="0" rtlCol="0" anchor="ctr"/>
          <a:lstStyle/>
          <a:p>
            <a:pPr indent="0" marL="0">
              <a:buNone/>
            </a:pPr>
            <a:r>
              <a:rPr lang="en-US" sz="1050" b="1" spc="300" kern="0" dirty="0">
                <a:solidFill>
                  <a:srgbClr val="4F5D58"/>
                </a:solidFill>
                <a:latin typeface="Atkinson Hyperlegible Next" pitchFamily="34" charset="0"/>
                <a:ea typeface="Atkinson Hyperlegible Next" pitchFamily="34" charset="-122"/>
                <a:cs typeface="Atkinson Hyperlegible Next" pitchFamily="34" charset="-120"/>
              </a:rPr>
              <a:t>YOU, IN AN EDITOR OR IDE</a:t>
            </a:r>
            <a:endParaRPr lang="en-US" sz="1050" dirty="0"/>
          </a:p>
        </p:txBody>
      </p:sp>
      <p:sp>
        <p:nvSpPr>
          <p:cNvPr id="11" name="Text 7"/>
          <p:cNvSpPr/>
          <p:nvPr/>
        </p:nvSpPr>
        <p:spPr>
          <a:xfrm>
            <a:off x="868680" y="2788920"/>
            <a:ext cx="2697480" cy="10972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Type the source code.</a:t>
            </a:r>
            <a:endParaRPr lang="en-US" sz="1800" dirty="0"/>
          </a:p>
        </p:txBody>
      </p:sp>
      <p:sp>
        <p:nvSpPr>
          <p:cNvPr id="12" name="Shape 8"/>
          <p:cNvSpPr/>
          <p:nvPr/>
        </p:nvSpPr>
        <p:spPr>
          <a:xfrm>
            <a:off x="3886200" y="2834640"/>
            <a:ext cx="457200" cy="914"/>
          </a:xfrm>
          <a:prstGeom prst="line">
            <a:avLst/>
          </a:prstGeom>
          <a:noFill/>
          <a:ln w="19050">
            <a:solidFill>
              <a:srgbClr val="1F2B28"/>
            </a:solidFill>
            <a:prstDash val="solid"/>
            <a:tailEnd type="triangle"/>
          </a:ln>
        </p:spPr>
      </p:sp>
      <p:sp>
        <p:nvSpPr>
          <p:cNvPr id="13" name="Shape 9"/>
          <p:cNvSpPr/>
          <p:nvPr/>
        </p:nvSpPr>
        <p:spPr>
          <a:xfrm>
            <a:off x="4389120" y="1645920"/>
            <a:ext cx="3291840" cy="2377440"/>
          </a:xfrm>
          <a:prstGeom prst="roundRect">
            <a:avLst>
              <a:gd name="adj" fmla="val 7692"/>
            </a:avLst>
          </a:prstGeom>
          <a:solidFill>
            <a:srgbClr val="E3F0FF"/>
          </a:solidFill>
          <a:ln w="12700">
            <a:solidFill>
              <a:srgbClr val="E3F0FF"/>
            </a:solidFill>
            <a:prstDash val="solid"/>
          </a:ln>
        </p:spPr>
      </p:sp>
      <p:sp>
        <p:nvSpPr>
          <p:cNvPr id="14" name="Text 10"/>
          <p:cNvSpPr/>
          <p:nvPr/>
        </p:nvSpPr>
        <p:spPr>
          <a:xfrm>
            <a:off x="4709160" y="1828800"/>
            <a:ext cx="2743200" cy="548640"/>
          </a:xfrm>
          <a:prstGeom prst="rect">
            <a:avLst/>
          </a:prstGeom>
          <a:noFill/>
          <a:ln/>
        </p:spPr>
        <p:txBody>
          <a:bodyPr wrap="square" lIns="0" tIns="0" rIns="0" bIns="0" rtlCol="0" anchor="ctr"/>
          <a:lstStyle/>
          <a:p>
            <a:pPr indent="0" marL="0">
              <a:buNone/>
            </a:pPr>
            <a:r>
              <a:rPr lang="en-US" sz="2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Compile</a:t>
            </a:r>
            <a:endParaRPr lang="en-US" sz="2800" dirty="0"/>
          </a:p>
        </p:txBody>
      </p:sp>
      <p:sp>
        <p:nvSpPr>
          <p:cNvPr id="15" name="Text 11"/>
          <p:cNvSpPr/>
          <p:nvPr/>
        </p:nvSpPr>
        <p:spPr>
          <a:xfrm>
            <a:off x="4709160" y="2423160"/>
            <a:ext cx="2743200" cy="256032"/>
          </a:xfrm>
          <a:prstGeom prst="rect">
            <a:avLst/>
          </a:prstGeom>
          <a:noFill/>
          <a:ln/>
        </p:spPr>
        <p:txBody>
          <a:bodyPr wrap="square" lIns="0" tIns="0" rIns="0" bIns="0" rtlCol="0" anchor="ctr"/>
          <a:lstStyle/>
          <a:p>
            <a:pPr indent="0" marL="0">
              <a:buNone/>
            </a:pPr>
            <a:r>
              <a:rPr lang="en-US" sz="1050" b="1" spc="300" kern="0" dirty="0">
                <a:solidFill>
                  <a:srgbClr val="1D4F9E"/>
                </a:solidFill>
                <a:latin typeface="Atkinson Hyperlegible Next" pitchFamily="34" charset="0"/>
                <a:ea typeface="Atkinson Hyperlegible Next" pitchFamily="34" charset="-122"/>
                <a:cs typeface="Atkinson Hyperlegible Next" pitchFamily="34" charset="-120"/>
              </a:rPr>
              <a:t>THE COMPILER</a:t>
            </a:r>
            <a:endParaRPr lang="en-US" sz="1050" dirty="0"/>
          </a:p>
        </p:txBody>
      </p:sp>
      <p:sp>
        <p:nvSpPr>
          <p:cNvPr id="16" name="Text 12"/>
          <p:cNvSpPr/>
          <p:nvPr/>
        </p:nvSpPr>
        <p:spPr>
          <a:xfrm>
            <a:off x="4709160" y="2788920"/>
            <a:ext cx="2697480" cy="10972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Checks the code for some errors, then translates it.</a:t>
            </a:r>
            <a:endParaRPr lang="en-US" sz="1800" dirty="0"/>
          </a:p>
        </p:txBody>
      </p:sp>
      <p:sp>
        <p:nvSpPr>
          <p:cNvPr id="17" name="Shape 13"/>
          <p:cNvSpPr/>
          <p:nvPr/>
        </p:nvSpPr>
        <p:spPr>
          <a:xfrm>
            <a:off x="7726680" y="2834640"/>
            <a:ext cx="457200" cy="914"/>
          </a:xfrm>
          <a:prstGeom prst="line">
            <a:avLst/>
          </a:prstGeom>
          <a:noFill/>
          <a:ln w="19050">
            <a:solidFill>
              <a:srgbClr val="1F2B28"/>
            </a:solidFill>
            <a:prstDash val="solid"/>
            <a:tailEnd type="triangle"/>
          </a:ln>
        </p:spPr>
      </p:sp>
      <p:sp>
        <p:nvSpPr>
          <p:cNvPr id="18" name="Shape 14"/>
          <p:cNvSpPr/>
          <p:nvPr/>
        </p:nvSpPr>
        <p:spPr>
          <a:xfrm>
            <a:off x="8229600" y="1645920"/>
            <a:ext cx="3291840" cy="2377440"/>
          </a:xfrm>
          <a:prstGeom prst="roundRect">
            <a:avLst>
              <a:gd name="adj" fmla="val 7692"/>
            </a:avLst>
          </a:prstGeom>
          <a:solidFill>
            <a:srgbClr val="DDF5EE"/>
          </a:solidFill>
          <a:ln w="12700">
            <a:solidFill>
              <a:srgbClr val="DDF5EE"/>
            </a:solidFill>
            <a:prstDash val="solid"/>
          </a:ln>
        </p:spPr>
      </p:sp>
      <p:sp>
        <p:nvSpPr>
          <p:cNvPr id="19" name="Text 15"/>
          <p:cNvSpPr/>
          <p:nvPr/>
        </p:nvSpPr>
        <p:spPr>
          <a:xfrm>
            <a:off x="8549640" y="1828800"/>
            <a:ext cx="2743200" cy="548640"/>
          </a:xfrm>
          <a:prstGeom prst="rect">
            <a:avLst/>
          </a:prstGeom>
          <a:noFill/>
          <a:ln/>
        </p:spPr>
        <p:txBody>
          <a:bodyPr wrap="square" lIns="0" tIns="0" rIns="0" bIns="0" rtlCol="0" anchor="ctr"/>
          <a:lstStyle/>
          <a:p>
            <a:pPr indent="0" marL="0">
              <a:buNone/>
            </a:pPr>
            <a:r>
              <a:rPr lang="en-US" sz="2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Run</a:t>
            </a:r>
            <a:endParaRPr lang="en-US" sz="2800" dirty="0"/>
          </a:p>
        </p:txBody>
      </p:sp>
      <p:sp>
        <p:nvSpPr>
          <p:cNvPr id="20" name="Text 16"/>
          <p:cNvSpPr/>
          <p:nvPr/>
        </p:nvSpPr>
        <p:spPr>
          <a:xfrm>
            <a:off x="8549640" y="242316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COMPUTER</a:t>
            </a:r>
            <a:endParaRPr lang="en-US" sz="1050" dirty="0"/>
          </a:p>
        </p:txBody>
      </p:sp>
      <p:sp>
        <p:nvSpPr>
          <p:cNvPr id="21" name="Text 17"/>
          <p:cNvSpPr/>
          <p:nvPr/>
        </p:nvSpPr>
        <p:spPr>
          <a:xfrm>
            <a:off x="8549640" y="2788920"/>
            <a:ext cx="2697480" cy="10972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Carries out the statements one at a time.</a:t>
            </a:r>
            <a:endParaRPr lang="en-US" sz="1800" dirty="0"/>
          </a:p>
        </p:txBody>
      </p:sp>
      <p:sp>
        <p:nvSpPr>
          <p:cNvPr id="22" name="Shape 18"/>
          <p:cNvSpPr/>
          <p:nvPr/>
        </p:nvSpPr>
        <p:spPr>
          <a:xfrm>
            <a:off x="548640" y="4389120"/>
            <a:ext cx="11094415" cy="1463040"/>
          </a:xfrm>
          <a:prstGeom prst="roundRect">
            <a:avLst>
              <a:gd name="adj" fmla="val 12500"/>
            </a:avLst>
          </a:prstGeom>
          <a:solidFill>
            <a:srgbClr val="FFF1DD"/>
          </a:solidFill>
          <a:ln w="12700">
            <a:solidFill>
              <a:srgbClr val="FFF1DD"/>
            </a:solidFill>
            <a:prstDash val="solid"/>
          </a:ln>
        </p:spPr>
      </p:sp>
      <p:pic>
        <p:nvPicPr>
          <p:cNvPr id="23"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4645152"/>
            <a:ext cx="566928" cy="566928"/>
          </a:xfrm>
          <a:prstGeom prst="rect">
            <a:avLst/>
          </a:prstGeom>
        </p:spPr>
      </p:pic>
      <p:sp>
        <p:nvSpPr>
          <p:cNvPr id="24" name="Text 19"/>
          <p:cNvSpPr/>
          <p:nvPr/>
        </p:nvSpPr>
        <p:spPr>
          <a:xfrm>
            <a:off x="1600200" y="4526280"/>
            <a:ext cx="9768535" cy="11887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Errors the compiler detects must be fixed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before the program can run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If the compiler finds even one, there is no translated program, so nothing runs.</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Three kinds of errors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syntax error breaks Java's rules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6949440" cy="2606040"/>
          </a:xfrm>
          <a:prstGeom prst="roundRect">
            <a:avLst>
              <a:gd name="adj" fmla="val 4211"/>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POSTER.JAVA</a:t>
            </a:r>
            <a:endParaRPr lang="en-US" sz="1050" dirty="0"/>
          </a:p>
        </p:txBody>
      </p:sp>
      <p:sp>
        <p:nvSpPr>
          <p:cNvPr id="10" name="Text 6"/>
          <p:cNvSpPr/>
          <p:nvPr/>
        </p:nvSpPr>
        <p:spPr>
          <a:xfrm>
            <a:off x="822960" y="2057400"/>
            <a:ext cx="6400800" cy="19202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class Poster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System.out.println("Art Club today);</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System.out.println("Room 204");</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548640" y="4343400"/>
            <a:ext cx="6949440" cy="1645920"/>
          </a:xfrm>
          <a:prstGeom prst="roundRect">
            <a:avLst>
              <a:gd name="adj" fmla="val 6667"/>
            </a:avLst>
          </a:prstGeom>
          <a:solidFill>
            <a:srgbClr val="1F2B28"/>
          </a:solidFill>
          <a:ln w="12700">
            <a:solidFill>
              <a:srgbClr val="1F2B28"/>
            </a:solidFill>
            <a:prstDash val="solid"/>
          </a:ln>
        </p:spPr>
      </p:sp>
      <p:sp>
        <p:nvSpPr>
          <p:cNvPr id="12" name="Text 8"/>
          <p:cNvSpPr/>
          <p:nvPr/>
        </p:nvSpPr>
        <p:spPr>
          <a:xfrm>
            <a:off x="822960" y="448056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3" name="Text 9"/>
          <p:cNvSpPr/>
          <p:nvPr/>
        </p:nvSpPr>
        <p:spPr>
          <a:xfrm>
            <a:off x="822960" y="4754880"/>
            <a:ext cx="6492240" cy="1143000"/>
          </a:xfrm>
          <a:prstGeom prst="rect">
            <a:avLst/>
          </a:prstGeom>
          <a:noFill/>
          <a:ln/>
        </p:spPr>
        <p:txBody>
          <a:bodyPr wrap="square" lIns="0" tIns="0" rIns="0" bIns="0" rtlCol="0" anchor="t"/>
          <a:lstStyle/>
          <a:p>
            <a:pPr indent="0" marL="0">
              <a:buNone/>
            </a:pPr>
            <a:r>
              <a:rPr lang="en-US" sz="1300" dirty="0">
                <a:solidFill>
                  <a:srgbClr val="E9F7F2"/>
                </a:solidFill>
                <a:latin typeface="Atkinson Hyperlegible Mono" pitchFamily="34" charset="0"/>
                <a:ea typeface="Atkinson Hyperlegible Mono" pitchFamily="34" charset="-122"/>
                <a:cs typeface="Atkinson Hyperlegible Mono" pitchFamily="34" charset="-120"/>
              </a:rPr>
              <a:t>Poster.java:3: error: unclosed string literal</a:t>
            </a:r>
            <a:endParaRPr lang="en-US" sz="1300" dirty="0"/>
          </a:p>
          <a:p>
            <a:pPr indent="0" marL="0">
              <a:buNone/>
            </a:pPr>
            <a:r>
              <a:rPr lang="en-US" sz="1300" dirty="0">
                <a:solidFill>
                  <a:srgbClr val="E9F7F2"/>
                </a:solidFill>
                <a:latin typeface="Atkinson Hyperlegible Mono" pitchFamily="34" charset="0"/>
                <a:ea typeface="Atkinson Hyperlegible Mono" pitchFamily="34" charset="-122"/>
                <a:cs typeface="Atkinson Hyperlegible Mono" pitchFamily="34" charset="-120"/>
              </a:rPr>
              <a:t>        System.out.println("Art Club today);</a:t>
            </a:r>
            <a:endParaRPr lang="en-US" sz="1300" dirty="0"/>
          </a:p>
          <a:p>
            <a:pPr indent="0" marL="0">
              <a:buNone/>
            </a:pPr>
            <a:r>
              <a:rPr lang="en-US" sz="1300" dirty="0">
                <a:solidFill>
                  <a:srgbClr val="E9F7F2"/>
                </a:solidFill>
                <a:latin typeface="Atkinson Hyperlegible Mono" pitchFamily="34" charset="0"/>
                <a:ea typeface="Atkinson Hyperlegible Mono" pitchFamily="34" charset="-122"/>
                <a:cs typeface="Atkinson Hyperlegible Mono" pitchFamily="34" charset="-120"/>
              </a:rPr>
              <a:t>                           ^</a:t>
            </a:r>
            <a:endParaRPr lang="en-US" sz="1300" dirty="0"/>
          </a:p>
          <a:p>
            <a:pPr indent="0" marL="0">
              <a:buNone/>
            </a:pPr>
            <a:r>
              <a:rPr lang="en-US" sz="1300" dirty="0">
                <a:solidFill>
                  <a:srgbClr val="E9F7F2"/>
                </a:solidFill>
                <a:latin typeface="Atkinson Hyperlegible Mono" pitchFamily="34" charset="0"/>
                <a:ea typeface="Atkinson Hyperlegible Mono" pitchFamily="34" charset="-122"/>
                <a:cs typeface="Atkinson Hyperlegible Mono" pitchFamily="34" charset="-120"/>
              </a:rPr>
              <a:t>1 error</a:t>
            </a:r>
            <a:endParaRPr lang="en-US" sz="1300" dirty="0"/>
          </a:p>
        </p:txBody>
      </p:sp>
      <p:sp>
        <p:nvSpPr>
          <p:cNvPr id="14" name="Shape 10"/>
          <p:cNvSpPr/>
          <p:nvPr/>
        </p:nvSpPr>
        <p:spPr>
          <a:xfrm>
            <a:off x="7772400" y="1554480"/>
            <a:ext cx="3867912" cy="1371600"/>
          </a:xfrm>
          <a:prstGeom prst="roundRect">
            <a:avLst>
              <a:gd name="adj" fmla="val 10000"/>
            </a:avLst>
          </a:prstGeom>
          <a:solidFill>
            <a:srgbClr val="E3F0FF"/>
          </a:solidFill>
          <a:ln w="12700">
            <a:solidFill>
              <a:srgbClr val="E3F0FF"/>
            </a:solidFill>
            <a:prstDash val="solid"/>
          </a:ln>
        </p:spPr>
      </p:sp>
      <p:sp>
        <p:nvSpPr>
          <p:cNvPr id="15" name="Text 11"/>
          <p:cNvSpPr/>
          <p:nvPr/>
        </p:nvSpPr>
        <p:spPr>
          <a:xfrm>
            <a:off x="8046720" y="1691640"/>
            <a:ext cx="3383280" cy="4114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Where</a:t>
            </a:r>
            <a:endParaRPr lang="en-US" sz="1900" dirty="0"/>
          </a:p>
        </p:txBody>
      </p:sp>
      <p:sp>
        <p:nvSpPr>
          <p:cNvPr id="16" name="Text 12"/>
          <p:cNvSpPr/>
          <p:nvPr/>
        </p:nvSpPr>
        <p:spPr>
          <a:xfrm>
            <a:off x="8046720" y="2103120"/>
            <a:ext cx="3383280" cy="73152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Poster.java:3 means line 3.</a:t>
            </a:r>
            <a:endParaRPr lang="en-US" sz="1500" dirty="0"/>
          </a:p>
        </p:txBody>
      </p:sp>
      <p:sp>
        <p:nvSpPr>
          <p:cNvPr id="17" name="Shape 13"/>
          <p:cNvSpPr/>
          <p:nvPr/>
        </p:nvSpPr>
        <p:spPr>
          <a:xfrm>
            <a:off x="7772400" y="3063240"/>
            <a:ext cx="3867912" cy="1371600"/>
          </a:xfrm>
          <a:prstGeom prst="roundRect">
            <a:avLst>
              <a:gd name="adj" fmla="val 10000"/>
            </a:avLst>
          </a:prstGeom>
          <a:solidFill>
            <a:srgbClr val="E3F0FF"/>
          </a:solidFill>
          <a:ln w="12700">
            <a:solidFill>
              <a:srgbClr val="E3F0FF"/>
            </a:solidFill>
            <a:prstDash val="solid"/>
          </a:ln>
        </p:spPr>
      </p:sp>
      <p:sp>
        <p:nvSpPr>
          <p:cNvPr id="18" name="Text 14"/>
          <p:cNvSpPr/>
          <p:nvPr/>
        </p:nvSpPr>
        <p:spPr>
          <a:xfrm>
            <a:off x="8046720" y="3200400"/>
            <a:ext cx="3383280" cy="4114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a:t>
            </a:r>
            <a:endParaRPr lang="en-US" sz="1900" dirty="0"/>
          </a:p>
        </p:txBody>
      </p:sp>
      <p:sp>
        <p:nvSpPr>
          <p:cNvPr id="19" name="Text 15"/>
          <p:cNvSpPr/>
          <p:nvPr/>
        </p:nvSpPr>
        <p:spPr>
          <a:xfrm>
            <a:off x="8046720" y="3611880"/>
            <a:ext cx="3383280" cy="73152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unclosed string literal: a quote was opened but never closed.</a:t>
            </a:r>
            <a:endParaRPr lang="en-US" sz="1500" dirty="0"/>
          </a:p>
        </p:txBody>
      </p:sp>
      <p:sp>
        <p:nvSpPr>
          <p:cNvPr id="20" name="Shape 16"/>
          <p:cNvSpPr/>
          <p:nvPr/>
        </p:nvSpPr>
        <p:spPr>
          <a:xfrm>
            <a:off x="7772400" y="4572000"/>
            <a:ext cx="3867912" cy="1371600"/>
          </a:xfrm>
          <a:prstGeom prst="roundRect">
            <a:avLst>
              <a:gd name="adj" fmla="val 10000"/>
            </a:avLst>
          </a:prstGeom>
          <a:solidFill>
            <a:srgbClr val="E3F0FF"/>
          </a:solidFill>
          <a:ln w="12700">
            <a:solidFill>
              <a:srgbClr val="E3F0FF"/>
            </a:solidFill>
            <a:prstDash val="solid"/>
          </a:ln>
        </p:spPr>
      </p:sp>
      <p:sp>
        <p:nvSpPr>
          <p:cNvPr id="21" name="Text 17"/>
          <p:cNvSpPr/>
          <p:nvPr/>
        </p:nvSpPr>
        <p:spPr>
          <a:xfrm>
            <a:off x="8046720" y="4709160"/>
            <a:ext cx="3383280" cy="4114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Exactly where</a:t>
            </a:r>
            <a:endParaRPr lang="en-US" sz="1900" dirty="0"/>
          </a:p>
        </p:txBody>
      </p:sp>
      <p:sp>
        <p:nvSpPr>
          <p:cNvPr id="22" name="Text 18"/>
          <p:cNvSpPr/>
          <p:nvPr/>
        </p:nvSpPr>
        <p:spPr>
          <a:xfrm>
            <a:off x="8046720" y="5120640"/>
            <a:ext cx="3383280" cy="73152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The ^ points at the opening quote.</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first lines are fine, so they'll print"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Compiling covers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whole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program and happens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before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running. One compiler error anywhere means no line runs.</a:t>
            </a:r>
            <a:endParaRPr lang="en-US" sz="1800" dirty="0"/>
          </a:p>
        </p:txBody>
      </p:sp>
      <p:sp>
        <p:nvSpPr>
          <p:cNvPr id="11" name="Shape 6"/>
          <p:cNvSpPr/>
          <p:nvPr/>
        </p:nvSpPr>
        <p:spPr>
          <a:xfrm>
            <a:off x="548640" y="2788920"/>
            <a:ext cx="6035040" cy="1828800"/>
          </a:xfrm>
          <a:prstGeom prst="roundRect">
            <a:avLst>
              <a:gd name="adj" fmla="val 6000"/>
            </a:avLst>
          </a:prstGeom>
          <a:solidFill>
            <a:srgbClr val="EEF3F1"/>
          </a:solidFill>
          <a:ln w="12700">
            <a:solidFill>
              <a:srgbClr val="E6E1D6"/>
            </a:solidFill>
            <a:prstDash val="solid"/>
          </a:ln>
        </p:spPr>
      </p:sp>
      <p:sp>
        <p:nvSpPr>
          <p:cNvPr id="12" name="Text 7"/>
          <p:cNvSpPr/>
          <p:nvPr/>
        </p:nvSpPr>
        <p:spPr>
          <a:xfrm>
            <a:off x="822960" y="297180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INSIDE MAIN</a:t>
            </a:r>
            <a:endParaRPr lang="en-US" sz="1050" dirty="0"/>
          </a:p>
        </p:txBody>
      </p:sp>
      <p:sp>
        <p:nvSpPr>
          <p:cNvPr id="13" name="Text 8"/>
          <p:cNvSpPr/>
          <p:nvPr/>
        </p:nvSpPr>
        <p:spPr>
          <a:xfrm>
            <a:off x="822960" y="3291840"/>
            <a:ext cx="5486400" cy="11430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System.out.println("Period 1: Math");</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System.out.println("Period 2: English");</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System.out.println("Period 3: Science")</a:t>
            </a:r>
            <a:endParaRPr lang="en-US" sz="1700" dirty="0"/>
          </a:p>
        </p:txBody>
      </p:sp>
      <p:sp>
        <p:nvSpPr>
          <p:cNvPr id="14" name="Shape 9"/>
          <p:cNvSpPr/>
          <p:nvPr/>
        </p:nvSpPr>
        <p:spPr>
          <a:xfrm>
            <a:off x="6812280" y="2788920"/>
            <a:ext cx="4828032" cy="1828800"/>
          </a:xfrm>
          <a:prstGeom prst="roundRect">
            <a:avLst>
              <a:gd name="adj" fmla="val 6000"/>
            </a:avLst>
          </a:prstGeom>
          <a:solidFill>
            <a:srgbClr val="1F2B28"/>
          </a:solidFill>
          <a:ln w="12700">
            <a:solidFill>
              <a:srgbClr val="1F2B28"/>
            </a:solidFill>
            <a:prstDash val="solid"/>
          </a:ln>
        </p:spPr>
      </p:sp>
      <p:sp>
        <p:nvSpPr>
          <p:cNvPr id="15" name="Text 10"/>
          <p:cNvSpPr/>
          <p:nvPr/>
        </p:nvSpPr>
        <p:spPr>
          <a:xfrm>
            <a:off x="708660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086600" y="3246120"/>
            <a:ext cx="4297680" cy="457200"/>
          </a:xfrm>
          <a:prstGeom prst="rect">
            <a:avLst/>
          </a:prstGeom>
          <a:noFill/>
          <a:ln/>
        </p:spPr>
        <p:txBody>
          <a:bodyPr wrap="square" lIns="0" tIns="0" rIns="0" bIns="0" rtlCol="0" anchor="ctr"/>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(nothing)</a:t>
            </a:r>
            <a:endParaRPr lang="en-US" sz="2000" dirty="0"/>
          </a:p>
        </p:txBody>
      </p:sp>
      <p:sp>
        <p:nvSpPr>
          <p:cNvPr id="17" name="Text 12"/>
          <p:cNvSpPr/>
          <p:nvPr/>
        </p:nvSpPr>
        <p:spPr>
          <a:xfrm>
            <a:off x="7086600" y="3794760"/>
            <a:ext cx="4297680" cy="640080"/>
          </a:xfrm>
          <a:prstGeom prst="rect">
            <a:avLst/>
          </a:prstGeom>
          <a:noFill/>
          <a:ln/>
        </p:spPr>
        <p:txBody>
          <a:bodyPr wrap="square" lIns="0" tIns="0" rIns="0" bIns="0" rtlCol="0" anchor="t"/>
          <a:lstStyle/>
          <a:p>
            <a:pPr indent="0" marL="0">
              <a:buNone/>
            </a:pPr>
            <a:r>
              <a:rPr lang="en-US" sz="1500" dirty="0">
                <a:solidFill>
                  <a:srgbClr val="8FE0C8"/>
                </a:solidFill>
                <a:latin typeface="Atkinson Hyperlegible Mono" pitchFamily="34" charset="0"/>
                <a:ea typeface="Atkinson Hyperlegible Mono" pitchFamily="34" charset="-122"/>
                <a:cs typeface="Atkinson Hyperlegible Mono" pitchFamily="34" charset="-120"/>
              </a:rPr>
              <a:t>error: ';' expected</a:t>
            </a:r>
            <a:endParaRPr lang="en-US" sz="1500" dirty="0"/>
          </a:p>
        </p:txBody>
      </p:sp>
      <p:sp>
        <p:nvSpPr>
          <p:cNvPr id="18" name="Text 13"/>
          <p:cNvSpPr/>
          <p:nvPr/>
        </p:nvSpPr>
        <p:spPr>
          <a:xfrm>
            <a:off x="548640" y="4937760"/>
            <a:ext cx="11094415" cy="45720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Add the semicolon, compile again, and all three lines appear.</a:t>
            </a:r>
            <a:endParaRPr lang="en-US" sz="1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logic error compiles, runs, and is wrong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6400800" cy="1783080"/>
          </a:xfrm>
          <a:prstGeom prst="roundRect">
            <a:avLst>
              <a:gd name="adj" fmla="val 6154"/>
            </a:avLst>
          </a:prstGeom>
          <a:solidFill>
            <a:srgbClr val="EEF3F1"/>
          </a:solidFill>
          <a:ln w="12700">
            <a:solidFill>
              <a:srgbClr val="E6E1D6"/>
            </a:solidFill>
            <a:prstDash val="solid"/>
          </a:ln>
        </p:spPr>
      </p:sp>
      <p:sp>
        <p:nvSpPr>
          <p:cNvPr id="9" name="Text 5"/>
          <p:cNvSpPr/>
          <p:nvPr/>
        </p:nvSpPr>
        <p:spPr>
          <a:xfrm>
            <a:off x="822960" y="173736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SCRAMBLED EGGS, INSIDE MAIN</a:t>
            </a:r>
            <a:endParaRPr lang="en-US" sz="1050" dirty="0"/>
          </a:p>
        </p:txBody>
      </p:sp>
      <p:sp>
        <p:nvSpPr>
          <p:cNvPr id="10" name="Text 6"/>
          <p:cNvSpPr/>
          <p:nvPr/>
        </p:nvSpPr>
        <p:spPr>
          <a:xfrm>
            <a:off x="822960" y="2057400"/>
            <a:ext cx="5852160" cy="10972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System.out.println("Crack the eggs.");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System.out.println("Cook the eggs.");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System.out.println("Whisk the eggs.");</a:t>
            </a:r>
            <a:endParaRPr lang="en-US" sz="17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3566160"/>
          <a:ext cx="6400800" cy="914400"/>
        </p:xfrm>
        <a:graphic>
          <a:graphicData uri="http://schemas.openxmlformats.org/drawingml/2006/table">
            <a:tbl>
              <a:tblPr/>
              <a:tblGrid>
                <a:gridCol w="3200400"/>
                <a:gridCol w="3200400"/>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Expected outcome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Actual output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Crack the eggs.</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Crack the eggs.</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Whisk the eggs.</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8A4B0F"/>
                          </a:solidFill>
                          <a:latin typeface="Atkinson Hyperlegible Mono" pitchFamily="34" charset="0"/>
                          <a:ea typeface="Atkinson Hyperlegible Mono" pitchFamily="34" charset="-122"/>
                          <a:cs typeface="Atkinson Hyperlegible Mono" pitchFamily="34" charset="-120"/>
                        </a:rPr>
                        <a:t>Cook the eggs.</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Cook the eggs.</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8A4B0F"/>
                          </a:solidFill>
                          <a:latin typeface="Atkinson Hyperlegible Mono" pitchFamily="34" charset="0"/>
                          <a:ea typeface="Atkinson Hyperlegible Mono" pitchFamily="34" charset="-122"/>
                          <a:cs typeface="Atkinson Hyperlegible Mono" pitchFamily="34" charset="-120"/>
                        </a:rPr>
                        <a:t>Whisk the eggs.</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7223760" y="1554480"/>
            <a:ext cx="4416552" cy="2743200"/>
          </a:xfrm>
          <a:prstGeom prst="roundRect">
            <a:avLst>
              <a:gd name="adj" fmla="val 6667"/>
            </a:avLst>
          </a:prstGeom>
          <a:solidFill>
            <a:srgbClr val="E3F0FF"/>
          </a:solidFill>
          <a:ln w="12700">
            <a:solidFill>
              <a:srgbClr val="E3F0FF"/>
            </a:solidFill>
            <a:prstDash val="solid"/>
          </a:ln>
        </p:spPr>
      </p:sp>
      <p:pic>
        <p:nvPicPr>
          <p:cNvPr id="13"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498080" y="1810512"/>
            <a:ext cx="566928" cy="566928"/>
          </a:xfrm>
          <a:prstGeom prst="rect">
            <a:avLst/>
          </a:prstGeom>
        </p:spPr>
      </p:pic>
      <p:sp>
        <p:nvSpPr>
          <p:cNvPr id="14" name="Text 8"/>
          <p:cNvSpPr/>
          <p:nvPr/>
        </p:nvSpPr>
        <p:spPr>
          <a:xfrm>
            <a:off x="8275320" y="1691640"/>
            <a:ext cx="3090672" cy="24688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logic error</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makes a program behave incorrectly or unexpectedly. The compiler can't see it.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Testing</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finds it: run the program with specific data and check for the expected outcome.</a:t>
            </a:r>
            <a:endParaRPr lang="en-US" sz="1700" dirty="0"/>
          </a:p>
        </p:txBody>
      </p:sp>
      <p:sp>
        <p:nvSpPr>
          <p:cNvPr id="15" name="Shape 9"/>
          <p:cNvSpPr/>
          <p:nvPr/>
        </p:nvSpPr>
        <p:spPr>
          <a:xfrm>
            <a:off x="7223760" y="4480560"/>
            <a:ext cx="4416552" cy="1508760"/>
          </a:xfrm>
          <a:prstGeom prst="roundRect">
            <a:avLst>
              <a:gd name="adj" fmla="val 9091"/>
            </a:avLst>
          </a:prstGeom>
          <a:solidFill>
            <a:srgbClr val="DDF5EE"/>
          </a:solidFill>
          <a:ln w="12700">
            <a:solidFill>
              <a:srgbClr val="DDF5EE"/>
            </a:solidFill>
            <a:prstDash val="solid"/>
          </a:ln>
        </p:spPr>
      </p:sp>
      <p:sp>
        <p:nvSpPr>
          <p:cNvPr id="16" name="Text 10"/>
          <p:cNvSpPr/>
          <p:nvPr/>
        </p:nvSpPr>
        <p:spPr>
          <a:xfrm>
            <a:off x="7543800" y="461772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FIX</a:t>
            </a:r>
            <a:endParaRPr lang="en-US" sz="1050" dirty="0"/>
          </a:p>
        </p:txBody>
      </p:sp>
      <p:sp>
        <p:nvSpPr>
          <p:cNvPr id="17" name="Text 11"/>
          <p:cNvSpPr/>
          <p:nvPr/>
        </p:nvSpPr>
        <p:spPr>
          <a:xfrm>
            <a:off x="7543800" y="4919472"/>
            <a:ext cx="38404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Swap the last two statements. Now the actual output matches the expected outcome.</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run-time error stops a running program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6309360" cy="2194560"/>
          </a:xfrm>
          <a:prstGeom prst="roundRect">
            <a:avLst>
              <a:gd name="adj" fmla="val 5000"/>
            </a:avLst>
          </a:prstGeom>
          <a:solidFill>
            <a:srgbClr val="EEF3F1"/>
          </a:solidFill>
          <a:ln w="12700">
            <a:solidFill>
              <a:srgbClr val="E6E1D6"/>
            </a:solidFill>
            <a:prstDash val="solid"/>
          </a:ln>
        </p:spPr>
      </p:sp>
      <p:sp>
        <p:nvSpPr>
          <p:cNvPr id="9" name="Text 5"/>
          <p:cNvSpPr/>
          <p:nvPr/>
        </p:nvSpPr>
        <p:spPr>
          <a:xfrm>
            <a:off x="822960" y="1737360"/>
            <a:ext cx="57607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INSIDE MAIN</a:t>
            </a:r>
            <a:endParaRPr lang="en-US" sz="1050" dirty="0"/>
          </a:p>
        </p:txBody>
      </p:sp>
      <p:sp>
        <p:nvSpPr>
          <p:cNvPr id="10" name="Text 6"/>
          <p:cNvSpPr/>
          <p:nvPr/>
        </p:nvSpPr>
        <p:spPr>
          <a:xfrm>
            <a:off x="822960" y="2057400"/>
            <a:ext cx="5760720" cy="1508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System.out.println("Movie night!");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System.out.println("Splitting 12 snacks...");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System.out.println(12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System.out.println("Enjoy the show!");</a:t>
            </a:r>
            <a:endParaRPr lang="en-US" sz="1500" dirty="0"/>
          </a:p>
        </p:txBody>
      </p:sp>
      <p:sp>
        <p:nvSpPr>
          <p:cNvPr id="11" name="Shape 7"/>
          <p:cNvSpPr/>
          <p:nvPr/>
        </p:nvSpPr>
        <p:spPr>
          <a:xfrm>
            <a:off x="7086600" y="1554480"/>
            <a:ext cx="4553712" cy="2194560"/>
          </a:xfrm>
          <a:prstGeom prst="roundRect">
            <a:avLst>
              <a:gd name="adj" fmla="val 8333"/>
            </a:avLst>
          </a:prstGeom>
          <a:solidFill>
            <a:srgbClr val="FFF1DD"/>
          </a:solidFill>
          <a:ln w="12700">
            <a:solidFill>
              <a:srgbClr val="FFF1DD"/>
            </a:solidFill>
            <a:prstDash val="solid"/>
          </a:ln>
        </p:spPr>
      </p:sp>
      <p:pic>
        <p:nvPicPr>
          <p:cNvPr id="12"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7360920" y="1810512"/>
            <a:ext cx="566928" cy="566928"/>
          </a:xfrm>
          <a:prstGeom prst="rect">
            <a:avLst/>
          </a:prstGeom>
        </p:spPr>
      </p:pic>
      <p:sp>
        <p:nvSpPr>
          <p:cNvPr id="13" name="Text 8"/>
          <p:cNvSpPr/>
          <p:nvPr/>
        </p:nvSpPr>
        <p:spPr>
          <a:xfrm>
            <a:off x="8138160" y="1691640"/>
            <a:ext cx="3227832" cy="19202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run-time error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happens while the program runs and usually ends it abnormally. An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exception</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is one the compiler did not catch. It interrupts the normal flow.</a:t>
            </a:r>
            <a:endParaRPr lang="en-US" sz="1600" dirty="0"/>
          </a:p>
        </p:txBody>
      </p:sp>
      <p:sp>
        <p:nvSpPr>
          <p:cNvPr id="14" name="Shape 9"/>
          <p:cNvSpPr/>
          <p:nvPr/>
        </p:nvSpPr>
        <p:spPr>
          <a:xfrm>
            <a:off x="548640" y="3977640"/>
            <a:ext cx="11094415" cy="2011680"/>
          </a:xfrm>
          <a:prstGeom prst="roundRect">
            <a:avLst>
              <a:gd name="adj" fmla="val 5455"/>
            </a:avLst>
          </a:prstGeom>
          <a:solidFill>
            <a:srgbClr val="1F2B28"/>
          </a:solidFill>
          <a:ln w="12700">
            <a:solidFill>
              <a:srgbClr val="1F2B28"/>
            </a:solidFill>
            <a:prstDash val="solid"/>
          </a:ln>
        </p:spPr>
      </p:sp>
      <p:sp>
        <p:nvSpPr>
          <p:cNvPr id="15" name="Text 10"/>
          <p:cNvSpPr/>
          <p:nvPr/>
        </p:nvSpPr>
        <p:spPr>
          <a:xfrm>
            <a:off x="822960" y="41148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4434840"/>
            <a:ext cx="10545775" cy="1371600"/>
          </a:xfrm>
          <a:prstGeom prst="rect">
            <a:avLst/>
          </a:prstGeom>
          <a:noFill/>
          <a:ln/>
        </p:spPr>
        <p:txBody>
          <a:bodyPr wrap="square" lIns="0" tIns="0" rIns="0" bIns="0" rtlCol="0" anchor="t"/>
          <a:lstStyle/>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Movie night!</a:t>
            </a:r>
            <a:endParaRPr lang="en-US" sz="1800" dirty="0"/>
          </a:p>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Splitting 12 snacks...</a:t>
            </a:r>
            <a:endParaRPr lang="en-US" sz="1800" dirty="0"/>
          </a:p>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Exception in thread "main" java.lang.ArithmeticException: / by zero</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Three errors, three moments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2743200"/>
                <a:gridCol w="2560320"/>
                <a:gridCol w="2834640"/>
                <a:gridCol w="2956255"/>
              </a:tblGrid>
              <a:tr h="658368">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Syntax error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Run-time error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Logic error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58368">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Does it compile?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Does it start running?</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How does it end?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Never runs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Stops early</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Finishes with a wrong result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What finds it?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compiler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Running it: an exception message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Testing against the expected outcome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Example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Missing ;</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Dividing by zero</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Steps in the wrong order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Name that error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Syntax, run-time, or logic? How can you tell?</a:t>
            </a:r>
            <a:endParaRPr lang="en-US" sz="2200" dirty="0"/>
          </a:p>
        </p:txBody>
      </p:sp>
      <p:sp>
        <p:nvSpPr>
          <p:cNvPr id="12" name="Shape 8"/>
          <p:cNvSpPr/>
          <p:nvPr/>
        </p:nvSpPr>
        <p:spPr>
          <a:xfrm>
            <a:off x="868680" y="2971800"/>
            <a:ext cx="3310128" cy="2697480"/>
          </a:xfrm>
          <a:prstGeom prst="roundRect">
            <a:avLst>
              <a:gd name="adj" fmla="val 5085"/>
            </a:avLst>
          </a:prstGeom>
          <a:solidFill>
            <a:srgbClr val="FFFFFF"/>
          </a:solidFill>
          <a:ln w="12700">
            <a:solidFill>
              <a:srgbClr val="FFFFFF"/>
            </a:solidFill>
            <a:prstDash val="solid"/>
          </a:ln>
        </p:spPr>
      </p:sp>
      <p:sp>
        <p:nvSpPr>
          <p:cNvPr id="13" name="Text 9"/>
          <p:cNvSpPr/>
          <p:nvPr/>
        </p:nvSpPr>
        <p:spPr>
          <a:xfrm>
            <a:off x="1143000" y="3154680"/>
            <a:ext cx="548640" cy="548640"/>
          </a:xfrm>
          <a:prstGeom prst="rect">
            <a:avLst/>
          </a:prstGeom>
          <a:noFill/>
          <a:ln/>
        </p:spPr>
        <p:txBody>
          <a:bodyPr wrap="square" lIns="0" tIns="0" rIns="0" bIns="0" rtlCol="0" anchor="ctr"/>
          <a:lstStyle/>
          <a:p>
            <a:pPr indent="0" marL="0">
              <a:buNone/>
            </a:pPr>
            <a:r>
              <a:rPr lang="en-US" sz="2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1</a:t>
            </a:r>
            <a:endParaRPr lang="en-US" sz="2800" dirty="0"/>
          </a:p>
        </p:txBody>
      </p:sp>
      <p:sp>
        <p:nvSpPr>
          <p:cNvPr id="14" name="Text 10"/>
          <p:cNvSpPr/>
          <p:nvPr/>
        </p:nvSpPr>
        <p:spPr>
          <a:xfrm>
            <a:off x="1143000" y="3749040"/>
            <a:ext cx="2788920" cy="17830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You click Run. The only thing on the screen is: error: cannot find symbol</a:t>
            </a:r>
            <a:endParaRPr lang="en-US" sz="1800" dirty="0"/>
          </a:p>
        </p:txBody>
      </p:sp>
      <p:sp>
        <p:nvSpPr>
          <p:cNvPr id="15" name="Shape 11"/>
          <p:cNvSpPr/>
          <p:nvPr/>
        </p:nvSpPr>
        <p:spPr>
          <a:xfrm>
            <a:off x="4416552" y="2971800"/>
            <a:ext cx="3310128" cy="2697480"/>
          </a:xfrm>
          <a:prstGeom prst="roundRect">
            <a:avLst>
              <a:gd name="adj" fmla="val 5085"/>
            </a:avLst>
          </a:prstGeom>
          <a:solidFill>
            <a:srgbClr val="FFFFFF"/>
          </a:solidFill>
          <a:ln w="12700">
            <a:solidFill>
              <a:srgbClr val="FFFFFF"/>
            </a:solidFill>
            <a:prstDash val="solid"/>
          </a:ln>
        </p:spPr>
      </p:sp>
      <p:sp>
        <p:nvSpPr>
          <p:cNvPr id="16" name="Text 12"/>
          <p:cNvSpPr/>
          <p:nvPr/>
        </p:nvSpPr>
        <p:spPr>
          <a:xfrm>
            <a:off x="4690872" y="3154680"/>
            <a:ext cx="548640" cy="548640"/>
          </a:xfrm>
          <a:prstGeom prst="rect">
            <a:avLst/>
          </a:prstGeom>
          <a:noFill/>
          <a:ln/>
        </p:spPr>
        <p:txBody>
          <a:bodyPr wrap="square" lIns="0" tIns="0" rIns="0" bIns="0" rtlCol="0" anchor="ctr"/>
          <a:lstStyle/>
          <a:p>
            <a:pPr indent="0" marL="0">
              <a:buNone/>
            </a:pPr>
            <a:r>
              <a:rPr lang="en-US" sz="2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2</a:t>
            </a:r>
            <a:endParaRPr lang="en-US" sz="2800" dirty="0"/>
          </a:p>
        </p:txBody>
      </p:sp>
      <p:sp>
        <p:nvSpPr>
          <p:cNvPr id="17" name="Text 13"/>
          <p:cNvSpPr/>
          <p:nvPr/>
        </p:nvSpPr>
        <p:spPr>
          <a:xfrm>
            <a:off x="4690872" y="3749040"/>
            <a:ext cx="2788920" cy="17830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Two lines appear, then: Exception in thread "main"</a:t>
            </a:r>
            <a:endParaRPr lang="en-US" sz="1800" dirty="0"/>
          </a:p>
        </p:txBody>
      </p:sp>
      <p:sp>
        <p:nvSpPr>
          <p:cNvPr id="18" name="Shape 14"/>
          <p:cNvSpPr/>
          <p:nvPr/>
        </p:nvSpPr>
        <p:spPr>
          <a:xfrm>
            <a:off x="7964424" y="2971800"/>
            <a:ext cx="3310128" cy="2697480"/>
          </a:xfrm>
          <a:prstGeom prst="roundRect">
            <a:avLst>
              <a:gd name="adj" fmla="val 5085"/>
            </a:avLst>
          </a:prstGeom>
          <a:solidFill>
            <a:srgbClr val="FFFFFF"/>
          </a:solidFill>
          <a:ln w="12700">
            <a:solidFill>
              <a:srgbClr val="FFFFFF"/>
            </a:solidFill>
            <a:prstDash val="solid"/>
          </a:ln>
        </p:spPr>
      </p:sp>
      <p:sp>
        <p:nvSpPr>
          <p:cNvPr id="19" name="Text 15"/>
          <p:cNvSpPr/>
          <p:nvPr/>
        </p:nvSpPr>
        <p:spPr>
          <a:xfrm>
            <a:off x="8238744" y="3154680"/>
            <a:ext cx="548640" cy="548640"/>
          </a:xfrm>
          <a:prstGeom prst="rect">
            <a:avLst/>
          </a:prstGeom>
          <a:noFill/>
          <a:ln/>
        </p:spPr>
        <p:txBody>
          <a:bodyPr wrap="square" lIns="0" tIns="0" rIns="0" bIns="0" rtlCol="0" anchor="ctr"/>
          <a:lstStyle/>
          <a:p>
            <a:pPr indent="0" marL="0">
              <a:buNone/>
            </a:pPr>
            <a:r>
              <a:rPr lang="en-US" sz="2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3</a:t>
            </a:r>
            <a:endParaRPr lang="en-US" sz="2800" dirty="0"/>
          </a:p>
        </p:txBody>
      </p:sp>
      <p:sp>
        <p:nvSpPr>
          <p:cNvPr id="20" name="Text 16"/>
          <p:cNvSpPr/>
          <p:nvPr/>
        </p:nvSpPr>
        <p:spPr>
          <a:xfrm>
            <a:off x="8238744" y="3749040"/>
            <a:ext cx="2788920" cy="17830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program finishes with no messages, but the total it prints is 10 points short.</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Algorithm</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step-by-step process to complete a task or solve a problem.</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Sequencing</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order steps are completed in, one at a time.</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Compiler</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Checks code for some errors and translates it so it can run.</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Syntax error</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Breaks the language's rules. The compiler finds it.</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Logic error</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Runs but behaves incorrectly. Testing finds it.</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Exception</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run-time error the compiler missed. It interrupts the program.</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Before, during, or after?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 Introduction to Algorithms, Programming, and Compilers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when each kind of error is found, and what finds it.</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A syntax error is found ______ the program runs, by ______. A logic error is found by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Plans, Programs, and Bugs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1.1: Introduction to Algorithms, Programming, and Compilers</dc:title>
  <dc:subject>PptxGenJS Presentation</dc:subject>
  <dc:creator>Hopper</dc:creator>
  <cp:lastModifiedBy>Hopper</cp:lastModifiedBy>
  <cp:revision>1</cp:revision>
  <dcterms:created xsi:type="dcterms:W3CDTF">2026-10-16T18:15:27Z</dcterms:created>
  <dcterms:modified xsi:type="dcterms:W3CDTF">2026-10-16T18:15:27Z</dcterms:modified>
</cp:coreProperties>
</file>